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9" r:id="rId4"/>
    <p:sldId id="260" r:id="rId5"/>
    <p:sldId id="264" r:id="rId6"/>
    <p:sldId id="336" r:id="rId7"/>
    <p:sldId id="265" r:id="rId8"/>
    <p:sldId id="267" r:id="rId9"/>
    <p:sldId id="337" r:id="rId10"/>
    <p:sldId id="338" r:id="rId11"/>
    <p:sldId id="339" r:id="rId12"/>
    <p:sldId id="266" r:id="rId13"/>
    <p:sldId id="342" r:id="rId14"/>
    <p:sldId id="343" r:id="rId15"/>
    <p:sldId id="345" r:id="rId16"/>
    <p:sldId id="262" r:id="rId17"/>
    <p:sldId id="346" r:id="rId18"/>
    <p:sldId id="268" r:id="rId19"/>
    <p:sldId id="271" r:id="rId20"/>
    <p:sldId id="273" r:id="rId21"/>
    <p:sldId id="275" r:id="rId22"/>
    <p:sldId id="313" r:id="rId23"/>
    <p:sldId id="274" r:id="rId24"/>
    <p:sldId id="341" r:id="rId25"/>
    <p:sldId id="314" r:id="rId26"/>
    <p:sldId id="315" r:id="rId27"/>
    <p:sldId id="277" r:id="rId28"/>
    <p:sldId id="316" r:id="rId29"/>
    <p:sldId id="278" r:id="rId30"/>
    <p:sldId id="317" r:id="rId31"/>
    <p:sldId id="318" r:id="rId32"/>
    <p:sldId id="282" r:id="rId33"/>
    <p:sldId id="319" r:id="rId34"/>
    <p:sldId id="283" r:id="rId35"/>
    <p:sldId id="320" r:id="rId36"/>
    <p:sldId id="285" r:id="rId37"/>
    <p:sldId id="287" r:id="rId38"/>
    <p:sldId id="288" r:id="rId39"/>
    <p:sldId id="321" r:id="rId40"/>
    <p:sldId id="289" r:id="rId41"/>
    <p:sldId id="322" r:id="rId42"/>
    <p:sldId id="290" r:id="rId43"/>
    <p:sldId id="291" r:id="rId44"/>
    <p:sldId id="292" r:id="rId45"/>
    <p:sldId id="293" r:id="rId46"/>
    <p:sldId id="294" r:id="rId47"/>
    <p:sldId id="310" r:id="rId48"/>
    <p:sldId id="335" r:id="rId49"/>
  </p:sldIdLst>
  <p:sldSz cx="12192000" cy="6858000"/>
  <p:notesSz cx="6858000" cy="9144000"/>
  <p:embeddedFontLst>
    <p:embeddedFont>
      <p:font typeface="Arial Black" panose="020B0604020202020204" pitchFamily="34" charset="0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Tahoma" panose="020B0604030504040204" pitchFamily="34" charset="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2178E-3FD9-EF4E-33A5-25D035C5C24B}" v="44" dt="2023-09-19T17:53:41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3"/>
    <p:restoredTop sz="95270" autoAdjust="0"/>
  </p:normalViewPr>
  <p:slideViewPr>
    <p:cSldViewPr snapToGrid="0">
      <p:cViewPr varScale="1">
        <p:scale>
          <a:sx n="152" d="100"/>
          <a:sy n="152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39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colorado.edu/services/business-services/github-enterpris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tlassian.com/bitbucket-cloud/docs/install-and-set-up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esearchComputing/intro_git_github_primer" TargetMode="Externa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ixabay.com/en/warning-hazard-sign-icon-bio-145059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ixabay.com/en/warning-hazard-sign-icon-bio-145059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Introduction to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C6E-91B9-295E-D858-4EDDA53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is it called “Git”?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0F562-0193-96D5-309A-81B5AB69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19805"/>
            <a:ext cx="4440810" cy="4163129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Linus Torvalds: </a:t>
            </a:r>
            <a:r>
              <a:rPr lang="en-US" sz="2200" b="0" i="0" dirty="0">
                <a:solidFill>
                  <a:srgbClr val="000000"/>
                </a:solidFill>
                <a:effectLst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sz="2200" dirty="0">
                <a:solidFill>
                  <a:srgbClr val="000000"/>
                </a:solidFill>
              </a:rPr>
              <a:t>Git: “A silly, incompetent, stupid or annoying person (usually a man).” (</a:t>
            </a:r>
            <a:r>
              <a:rPr lang="en-US" sz="2200" dirty="0" err="1">
                <a:solidFill>
                  <a:srgbClr val="000000"/>
                </a:solidFill>
              </a:rPr>
              <a:t>Wikitionary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  <a:endParaRPr lang="en-US" sz="22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69FFA-EA5A-18C0-7525-E6129E53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21" y="1687037"/>
            <a:ext cx="5785210" cy="41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2298-7782-8921-4B4B-00F9CC74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GitHub?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576E8-5419-2B33-01B2-9CAA845B5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GitHub is a Microsoft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subsidiary</a:t>
            </a:r>
            <a:r>
              <a:rPr lang="en-US" sz="2200" dirty="0"/>
              <a:t> that offers cloud hosting for Git repositories</a:t>
            </a:r>
          </a:p>
          <a:p>
            <a:r>
              <a:rPr lang="en-US" sz="2200" dirty="0"/>
              <a:t>Provides a GUI (Graphical User Interface) for Git</a:t>
            </a:r>
          </a:p>
          <a:p>
            <a:pPr lvl="1"/>
            <a:r>
              <a:rPr lang="en-US" sz="2000" dirty="0"/>
              <a:t>Not all features are available in the GitHub Desktop client</a:t>
            </a:r>
          </a:p>
          <a:p>
            <a:r>
              <a:rPr lang="en-US" sz="2200" dirty="0"/>
              <a:t>Allows for easy collaboration and sharing</a:t>
            </a:r>
          </a:p>
          <a:p>
            <a:pPr lvl="1"/>
            <a:r>
              <a:rPr lang="en-US" sz="2000" dirty="0"/>
              <a:t>Issue queues for bugs and features, pull requests, and more</a:t>
            </a:r>
          </a:p>
          <a:p>
            <a:r>
              <a:rPr lang="en-US" sz="2200" dirty="0"/>
              <a:t>GitHub basic is free (up to 5GB of storage)</a:t>
            </a:r>
          </a:p>
          <a:p>
            <a:pPr lvl="1"/>
            <a:r>
              <a:rPr lang="en-US" sz="2000" dirty="0"/>
              <a:t>Hosts both open and private repositories</a:t>
            </a:r>
          </a:p>
          <a:p>
            <a:r>
              <a:rPr lang="en-US" sz="2200" dirty="0"/>
              <a:t>GitHub Enterprise (free for CU affiliates)</a:t>
            </a:r>
          </a:p>
          <a:p>
            <a:pPr lvl="1"/>
            <a:r>
              <a:rPr lang="en-US" sz="2000" dirty="0"/>
              <a:t>Includes cloud-based development environments</a:t>
            </a:r>
          </a:p>
          <a:p>
            <a:pPr lvl="1"/>
            <a:r>
              <a:rPr lang="en-US" sz="2000" dirty="0">
                <a:hlinkClick r:id="rId3"/>
              </a:rPr>
              <a:t>https://oit.colorado.edu/services/business-services/github-enterprise</a:t>
            </a:r>
            <a:r>
              <a:rPr lang="en-US" sz="2000" dirty="0"/>
              <a:t>  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4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59535"/>
            <a:ext cx="10731759" cy="3281264"/>
          </a:xfrm>
        </p:spPr>
        <p:txBody>
          <a:bodyPr>
            <a:normAutofit/>
          </a:bodyPr>
          <a:lstStyle/>
          <a:p>
            <a:r>
              <a:rPr lang="en-US" sz="2200" dirty="0"/>
              <a:t>When you are looking for long-term preservation</a:t>
            </a:r>
          </a:p>
          <a:p>
            <a:pPr lvl="1"/>
            <a:r>
              <a:rPr lang="en-US" sz="2200" dirty="0"/>
              <a:t>There’s no guarantee Microsoft will keep GitHub around forever</a:t>
            </a:r>
          </a:p>
          <a:p>
            <a:pPr lvl="1"/>
            <a:r>
              <a:rPr lang="en-US" sz="2200" dirty="0"/>
              <a:t>Thousands of URLs for projects in Git Hosting Platforms in articles no longer work</a:t>
            </a:r>
          </a:p>
          <a:p>
            <a:r>
              <a:rPr lang="en-US" sz="2200" dirty="0"/>
              <a:t>When you want your code to be cited</a:t>
            </a:r>
          </a:p>
          <a:p>
            <a:pPr lvl="1"/>
            <a:r>
              <a:rPr lang="en-US" sz="2200" b="0" i="0" u="none" strike="noStrike" baseline="0" dirty="0">
                <a:latin typeface="Calibri"/>
                <a:hlinkClick r:id="rId2"/>
              </a:rPr>
              <a:t>Zenodo</a:t>
            </a:r>
            <a:r>
              <a:rPr lang="en-US" sz="2200" b="0" i="0" u="none" strike="noStrike" baseline="0" dirty="0">
                <a:latin typeface="Calibri"/>
              </a:rPr>
              <a:t> is an Open Access repository that can be linked to GitHub</a:t>
            </a:r>
          </a:p>
          <a:p>
            <a:pPr lvl="1"/>
            <a:r>
              <a:rPr lang="en-US" sz="2200" b="0" i="0" u="none" strike="noStrike" baseline="0" dirty="0">
                <a:latin typeface="Calibri"/>
              </a:rPr>
              <a:t>Allows you to archive a specific release of public GitHub projects</a:t>
            </a:r>
          </a:p>
          <a:p>
            <a:pPr lvl="1"/>
            <a:r>
              <a:rPr lang="en-US" sz="2200" dirty="0">
                <a:latin typeface="Calibri"/>
              </a:rPr>
              <a:t>Creates a DOI for the archive that you can use in citations</a:t>
            </a:r>
          </a:p>
          <a:p>
            <a:pPr marL="571500" lvl="1" indent="0">
              <a:buNone/>
            </a:pPr>
            <a:endParaRPr lang="en-US" dirty="0"/>
          </a:p>
          <a:p>
            <a:pPr marL="5715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E400-10D1-AD2C-9BFD-3264754E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369" y="2382474"/>
            <a:ext cx="10515600" cy="1875246"/>
          </a:xfrm>
        </p:spPr>
        <p:txBody>
          <a:bodyPr>
            <a:normAutofit fontScale="90000"/>
          </a:bodyPr>
          <a:lstStyle/>
          <a:p>
            <a:r>
              <a:rPr lang="en-US" dirty="0"/>
              <a:t>Matthew please put the material you wanted to add here and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1108425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/>
              <a:t>See </a:t>
            </a:r>
            <a:r>
              <a:rPr lang="en-US" sz="2400">
                <a:hlinkClick r:id="rId3"/>
              </a:rPr>
              <a:t>https://support.atlassian.com/bitbucket-cloud/docs/install-and-set-up-git</a:t>
            </a:r>
            <a:r>
              <a:rPr lang="en-US" sz="2400"/>
              <a:t>  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I am going to stick with using Git on a CURC login node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200" y="4892132"/>
            <a:ext cx="10477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6"/>
              </a:rPr>
              <a:t>https://github.com/ResearchComputing/intro_git_github_primer</a:t>
            </a:r>
            <a:r>
              <a:rPr lang="en-US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7"/>
              </a:rPr>
              <a:t>http://tinyurl.com/curc-survey18</a:t>
            </a:r>
            <a:r>
              <a:rPr lang="en-US" sz="25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Know the differences between Git and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Learn basic Git fluency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B0490-B700-2EF0-6DCB-EE77CF41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49950"/>
            <a:ext cx="10515600" cy="1958099"/>
          </a:xfrm>
        </p:spPr>
        <p:txBody>
          <a:bodyPr>
            <a:normAutofit fontScale="92500" lnSpcReduction="10000"/>
          </a:bodyPr>
          <a:lstStyle/>
          <a:p>
            <a:pPr marL="114300" indent="0" algn="ctr">
              <a:buNone/>
            </a:pPr>
            <a:r>
              <a:rPr lang="en-US" sz="3600" dirty="0"/>
              <a:t>Thank you!!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Survey: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68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525" y="1755401"/>
            <a:ext cx="4355969" cy="4163129"/>
          </a:xfrm>
        </p:spPr>
        <p:txBody>
          <a:bodyPr>
            <a:normAutofit/>
          </a:bodyPr>
          <a:lstStyle/>
          <a:p>
            <a:r>
              <a:rPr lang="en-US" sz="2200" dirty="0"/>
              <a:t>Google Docs includes "Version History" </a:t>
            </a:r>
          </a:p>
          <a:p>
            <a:r>
              <a:rPr lang="en-US" sz="2200" dirty="0"/>
              <a:t>This allows you to see what changes were made, when those changes happened, and who made them</a:t>
            </a:r>
          </a:p>
          <a:p>
            <a:r>
              <a:rPr lang="en-US" sz="2200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686426"/>
              </p:ext>
            </p:extLst>
          </p:nvPr>
        </p:nvGraphicFramePr>
        <p:xfrm>
          <a:off x="4988379" y="1757444"/>
          <a:ext cx="4318571" cy="437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8C69D-0B30-6CB9-26E1-78F33171F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8379" y="1757444"/>
                        <a:ext cx="4318571" cy="437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22" y="1757444"/>
            <a:ext cx="1936762" cy="44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83672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16431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vs GitHub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639641" y="1346877"/>
            <a:ext cx="9740317" cy="45505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7516</TotalTime>
  <Words>2075</Words>
  <Application>Microsoft Macintosh PowerPoint</Application>
  <PresentationFormat>Widescreen</PresentationFormat>
  <Paragraphs>347</Paragraphs>
  <Slides>48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 Black</vt:lpstr>
      <vt:lpstr>Courier New</vt:lpstr>
      <vt:lpstr>Tahoma</vt:lpstr>
      <vt:lpstr>Arial</vt:lpstr>
      <vt:lpstr>Consolas</vt:lpstr>
      <vt:lpstr>Calibri</vt:lpstr>
      <vt:lpstr>Office Theme</vt:lpstr>
      <vt:lpstr>PowerPoint Presentation</vt:lpstr>
      <vt:lpstr>Working with Git and GitHub</vt:lpstr>
      <vt:lpstr>Goals</vt:lpstr>
      <vt:lpstr>Outline</vt:lpstr>
      <vt:lpstr>What is version control?</vt:lpstr>
      <vt:lpstr>What is version control?</vt:lpstr>
      <vt:lpstr>Additional benefits of version control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Getting Started with Git </vt:lpstr>
      <vt:lpstr>Matthew please put the material you wanted to add here and the next slide</vt:lpstr>
      <vt:lpstr>Setting Git up locally</vt:lpstr>
      <vt:lpstr>Demo</vt:lpstr>
      <vt:lpstr>Git Repository (Repo)</vt:lpstr>
      <vt:lpstr>Git Init</vt:lpstr>
      <vt:lpstr>Create the main branch</vt:lpstr>
      <vt:lpstr>Let’s add a file! </vt:lpstr>
      <vt:lpstr>Best Practices: Documentation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Git Clone</vt:lpstr>
      <vt:lpstr>Help! I’m stuck, where do I go?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94</cp:revision>
  <dcterms:modified xsi:type="dcterms:W3CDTF">2024-01-25T21:26:01Z</dcterms:modified>
</cp:coreProperties>
</file>